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olo e sottotitol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Testo"/>
          <p:cNvSpPr txBox="1"/>
          <p:nvPr>
            <p:ph type="title"/>
          </p:nvPr>
        </p:nvSpPr>
        <p:spPr>
          <a:xfrm>
            <a:off x="1930400" y="7378700"/>
            <a:ext cx="20510500" cy="3695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Titolo Testo</a:t>
            </a:r>
          </a:p>
        </p:txBody>
      </p:sp>
      <p:sp>
        <p:nvSpPr>
          <p:cNvPr id="13" name="Corpo livello uno…"/>
          <p:cNvSpPr txBox="1"/>
          <p:nvPr>
            <p:ph type="body" sz="quarter" idx="1"/>
          </p:nvPr>
        </p:nvSpPr>
        <p:spPr>
          <a:xfrm>
            <a:off x="1930400" y="11049000"/>
            <a:ext cx="20510500" cy="177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4" name="Numero diapositiva"/>
          <p:cNvSpPr txBox="1"/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3 per pagin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nea"/>
          <p:cNvSpPr/>
          <p:nvPr/>
        </p:nvSpPr>
        <p:spPr>
          <a:xfrm>
            <a:off x="522128" y="11747500"/>
            <a:ext cx="23341173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Rettangolo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" name="Immagine"/>
          <p:cNvSpPr/>
          <p:nvPr>
            <p:ph type="pic" sz="half" idx="21"/>
          </p:nvPr>
        </p:nvSpPr>
        <p:spPr>
          <a:xfrm>
            <a:off x="16006233" y="3619500"/>
            <a:ext cx="7747001" cy="11620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Immagine"/>
          <p:cNvSpPr/>
          <p:nvPr>
            <p:ph type="pic" idx="22"/>
          </p:nvPr>
        </p:nvSpPr>
        <p:spPr>
          <a:xfrm>
            <a:off x="-518765" y="520700"/>
            <a:ext cx="16668749" cy="111144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Immagine"/>
          <p:cNvSpPr/>
          <p:nvPr>
            <p:ph type="pic" sz="half" idx="23"/>
          </p:nvPr>
        </p:nvSpPr>
        <p:spPr>
          <a:xfrm>
            <a:off x="15862300" y="-1854200"/>
            <a:ext cx="8051801" cy="1207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Titolo Testo"/>
          <p:cNvSpPr txBox="1"/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Titolo Testo</a:t>
            </a:r>
          </a:p>
        </p:txBody>
      </p:sp>
      <p:sp>
        <p:nvSpPr>
          <p:cNvPr id="121" name="Corpo livello uno…"/>
          <p:cNvSpPr txBox="1"/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1 per pagin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a"/>
          <p:cNvSpPr/>
          <p:nvPr/>
        </p:nvSpPr>
        <p:spPr>
          <a:xfrm>
            <a:off x="522128" y="11747500"/>
            <a:ext cx="23341173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Rettangolo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" name="Immagine"/>
          <p:cNvSpPr/>
          <p:nvPr>
            <p:ph type="pic" idx="21"/>
          </p:nvPr>
        </p:nvSpPr>
        <p:spPr>
          <a:xfrm>
            <a:off x="609600" y="-2044700"/>
            <a:ext cx="23202900" cy="154712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Titolo Testo"/>
          <p:cNvSpPr txBox="1"/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Titolo Testo</a:t>
            </a:r>
          </a:p>
        </p:txBody>
      </p:sp>
      <p:sp>
        <p:nvSpPr>
          <p:cNvPr id="133" name="Corpo livello uno…"/>
          <p:cNvSpPr txBox="1"/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Inserisci qui una citazione”."/>
          <p:cNvSpPr txBox="1"/>
          <p:nvPr>
            <p:ph type="body" sz="quarter" idx="21"/>
          </p:nvPr>
        </p:nvSpPr>
        <p:spPr>
          <a:xfrm>
            <a:off x="2387600" y="60579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</a:lvl1pPr>
          </a:lstStyle>
          <a:p>
            <a:pPr/>
            <a:r>
              <a:t>“Inserisci qui una citazione”.</a:t>
            </a:r>
          </a:p>
        </p:txBody>
      </p:sp>
      <p:sp>
        <p:nvSpPr>
          <p:cNvPr id="142" name="–Giovanni Mela"/>
          <p:cNvSpPr txBox="1"/>
          <p:nvPr>
            <p:ph type="body" sz="quarter" idx="22"/>
          </p:nvPr>
        </p:nvSpPr>
        <p:spPr>
          <a:xfrm>
            <a:off x="2387600" y="8953500"/>
            <a:ext cx="19621500" cy="660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i="1" sz="3800"/>
            </a:lvl1pPr>
          </a:lstStyle>
          <a:p>
            <a:pPr/>
            <a:r>
              <a:t>–Giovanni Mela</a:t>
            </a:r>
          </a:p>
        </p:txBody>
      </p:sp>
      <p:sp>
        <p:nvSpPr>
          <p:cNvPr id="14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magine"/>
          <p:cNvSpPr/>
          <p:nvPr>
            <p:ph type="pic" idx="21"/>
          </p:nvPr>
        </p:nvSpPr>
        <p:spPr>
          <a:xfrm>
            <a:off x="0" y="-1041400"/>
            <a:ext cx="24422100" cy="162842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Orizzonta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a"/>
          <p:cNvSpPr/>
          <p:nvPr/>
        </p:nvSpPr>
        <p:spPr>
          <a:xfrm>
            <a:off x="522128" y="125349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Linea"/>
          <p:cNvSpPr/>
          <p:nvPr/>
        </p:nvSpPr>
        <p:spPr>
          <a:xfrm>
            <a:off x="9856866" y="12522200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Linea"/>
          <p:cNvSpPr/>
          <p:nvPr/>
        </p:nvSpPr>
        <p:spPr>
          <a:xfrm>
            <a:off x="522128" y="101092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Rettangolo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" name="NOME"/>
          <p:cNvSpPr txBox="1"/>
          <p:nvPr>
            <p:ph type="body" sz="quarter" idx="21"/>
          </p:nvPr>
        </p:nvSpPr>
        <p:spPr>
          <a:xfrm>
            <a:off x="11416451" y="12515850"/>
            <a:ext cx="1607186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NOME</a:t>
            </a:r>
          </a:p>
        </p:txBody>
      </p:sp>
      <p:sp>
        <p:nvSpPr>
          <p:cNvPr id="26" name="PROGETTO"/>
          <p:cNvSpPr txBox="1"/>
          <p:nvPr>
            <p:ph type="body" sz="quarter" idx="22"/>
          </p:nvPr>
        </p:nvSpPr>
        <p:spPr>
          <a:xfrm>
            <a:off x="547008" y="10151567"/>
            <a:ext cx="1389584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PROGETTO</a:t>
            </a:r>
          </a:p>
        </p:txBody>
      </p:sp>
      <p:sp>
        <p:nvSpPr>
          <p:cNvPr id="27" name="DATA"/>
          <p:cNvSpPr txBox="1"/>
          <p:nvPr>
            <p:ph type="body" sz="quarter" idx="23"/>
          </p:nvPr>
        </p:nvSpPr>
        <p:spPr>
          <a:xfrm>
            <a:off x="634275" y="12564567"/>
            <a:ext cx="740970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28" name="Client"/>
          <p:cNvSpPr txBox="1"/>
          <p:nvPr>
            <p:ph type="body" sz="quarter" idx="24"/>
          </p:nvPr>
        </p:nvSpPr>
        <p:spPr>
          <a:xfrm>
            <a:off x="9971820" y="12564567"/>
            <a:ext cx="965608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29" name="DATA"/>
          <p:cNvSpPr txBox="1"/>
          <p:nvPr>
            <p:ph type="body" sz="quarter" idx="25"/>
          </p:nvPr>
        </p:nvSpPr>
        <p:spPr>
          <a:xfrm>
            <a:off x="2153390" y="12515850"/>
            <a:ext cx="1419861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30" name="Immagine"/>
          <p:cNvSpPr/>
          <p:nvPr>
            <p:ph type="pic" idx="26"/>
          </p:nvPr>
        </p:nvSpPr>
        <p:spPr>
          <a:xfrm>
            <a:off x="617081" y="-3295650"/>
            <a:ext cx="23139409" cy="154289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olo Testo"/>
          <p:cNvSpPr txBox="1"/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Titolo Testo</a:t>
            </a:r>
          </a:p>
        </p:txBody>
      </p:sp>
      <p:sp>
        <p:nvSpPr>
          <p:cNvPr id="32" name="Corpo livello uno…"/>
          <p:cNvSpPr txBox="1"/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Orizzontale 4 per pagin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a"/>
          <p:cNvSpPr/>
          <p:nvPr/>
        </p:nvSpPr>
        <p:spPr>
          <a:xfrm>
            <a:off x="522128" y="125349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Linea"/>
          <p:cNvSpPr/>
          <p:nvPr/>
        </p:nvSpPr>
        <p:spPr>
          <a:xfrm>
            <a:off x="9856866" y="12522200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Linea"/>
          <p:cNvSpPr/>
          <p:nvPr/>
        </p:nvSpPr>
        <p:spPr>
          <a:xfrm>
            <a:off x="522128" y="101092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Rettangolo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" name="NOME"/>
          <p:cNvSpPr txBox="1"/>
          <p:nvPr>
            <p:ph type="body" sz="quarter" idx="21"/>
          </p:nvPr>
        </p:nvSpPr>
        <p:spPr>
          <a:xfrm>
            <a:off x="11416451" y="12515850"/>
            <a:ext cx="1607186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NOME</a:t>
            </a:r>
          </a:p>
        </p:txBody>
      </p:sp>
      <p:sp>
        <p:nvSpPr>
          <p:cNvPr id="45" name="PROGETTO"/>
          <p:cNvSpPr txBox="1"/>
          <p:nvPr>
            <p:ph type="body" sz="quarter" idx="22"/>
          </p:nvPr>
        </p:nvSpPr>
        <p:spPr>
          <a:xfrm>
            <a:off x="547008" y="10151567"/>
            <a:ext cx="1389584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PROGETTO</a:t>
            </a:r>
          </a:p>
        </p:txBody>
      </p:sp>
      <p:sp>
        <p:nvSpPr>
          <p:cNvPr id="46" name="DATA"/>
          <p:cNvSpPr txBox="1"/>
          <p:nvPr>
            <p:ph type="body" sz="quarter" idx="23"/>
          </p:nvPr>
        </p:nvSpPr>
        <p:spPr>
          <a:xfrm>
            <a:off x="634275" y="12564567"/>
            <a:ext cx="740970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47" name="Client"/>
          <p:cNvSpPr txBox="1"/>
          <p:nvPr>
            <p:ph type="body" sz="quarter" idx="24"/>
          </p:nvPr>
        </p:nvSpPr>
        <p:spPr>
          <a:xfrm>
            <a:off x="9971820" y="12564567"/>
            <a:ext cx="965608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48" name="DATA"/>
          <p:cNvSpPr txBox="1"/>
          <p:nvPr>
            <p:ph type="body" sz="quarter" idx="25"/>
          </p:nvPr>
        </p:nvSpPr>
        <p:spPr>
          <a:xfrm>
            <a:off x="2153390" y="12515850"/>
            <a:ext cx="1419861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49" name="Immagine"/>
          <p:cNvSpPr/>
          <p:nvPr>
            <p:ph type="pic" sz="half" idx="26"/>
          </p:nvPr>
        </p:nvSpPr>
        <p:spPr>
          <a:xfrm>
            <a:off x="635000" y="-835079"/>
            <a:ext cx="9211734" cy="13817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" name="Immagine"/>
          <p:cNvSpPr/>
          <p:nvPr>
            <p:ph type="pic" sz="quarter" idx="27"/>
          </p:nvPr>
        </p:nvSpPr>
        <p:spPr>
          <a:xfrm>
            <a:off x="9893300" y="279400"/>
            <a:ext cx="4572000" cy="609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Immagine"/>
          <p:cNvSpPr/>
          <p:nvPr>
            <p:ph type="pic" sz="quarter" idx="28"/>
          </p:nvPr>
        </p:nvSpPr>
        <p:spPr>
          <a:xfrm>
            <a:off x="9906000" y="3708400"/>
            <a:ext cx="457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Immagine"/>
          <p:cNvSpPr/>
          <p:nvPr>
            <p:ph type="pic" sz="half" idx="29"/>
          </p:nvPr>
        </p:nvSpPr>
        <p:spPr>
          <a:xfrm>
            <a:off x="14559244" y="-835079"/>
            <a:ext cx="9245601" cy="138684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olo Testo"/>
          <p:cNvSpPr txBox="1"/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Titolo Testo</a:t>
            </a:r>
          </a:p>
        </p:txBody>
      </p:sp>
      <p:sp>
        <p:nvSpPr>
          <p:cNvPr id="54" name="Corpo livello uno…"/>
          <p:cNvSpPr txBox="1"/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- Centra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olo Testo"/>
          <p:cNvSpPr txBox="1"/>
          <p:nvPr>
            <p:ph type="title"/>
          </p:nvPr>
        </p:nvSpPr>
        <p:spPr>
          <a:xfrm>
            <a:off x="1943100" y="5016500"/>
            <a:ext cx="20510500" cy="36830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Titolo Testo</a:t>
            </a:r>
          </a:p>
        </p:txBody>
      </p:sp>
      <p:sp>
        <p:nvSpPr>
          <p:cNvPr id="63" name="Numero diapositiva"/>
          <p:cNvSpPr txBox="1"/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ca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Immagine"/>
          <p:cNvSpPr/>
          <p:nvPr>
            <p:ph type="pic" idx="21"/>
          </p:nvPr>
        </p:nvSpPr>
        <p:spPr>
          <a:xfrm>
            <a:off x="12823657" y="1271002"/>
            <a:ext cx="9611165" cy="1441674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Titolo Testo"/>
          <p:cNvSpPr txBox="1"/>
          <p:nvPr>
            <p:ph type="title"/>
          </p:nvPr>
        </p:nvSpPr>
        <p:spPr>
          <a:xfrm>
            <a:off x="1968500" y="1968500"/>
            <a:ext cx="9525000" cy="5334000"/>
          </a:xfrm>
          <a:prstGeom prst="rect">
            <a:avLst/>
          </a:prstGeom>
        </p:spPr>
        <p:txBody>
          <a:bodyPr anchor="b"/>
          <a:lstStyle>
            <a:lvl1pPr>
              <a:defRPr cap="all" sz="90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Titolo Testo</a:t>
            </a:r>
          </a:p>
        </p:txBody>
      </p:sp>
      <p:sp>
        <p:nvSpPr>
          <p:cNvPr id="72" name="Corpo livello uno…"/>
          <p:cNvSpPr txBox="1"/>
          <p:nvPr>
            <p:ph type="body" sz="quarter" idx="1"/>
          </p:nvPr>
        </p:nvSpPr>
        <p:spPr>
          <a:xfrm>
            <a:off x="1968500" y="7302500"/>
            <a:ext cx="9525000" cy="4508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- In al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olo Testo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Titolo Testo</a:t>
            </a:r>
          </a:p>
        </p:txBody>
      </p:sp>
      <p:sp>
        <p:nvSpPr>
          <p:cNvPr id="8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Testo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Titolo Testo</a:t>
            </a:r>
          </a:p>
        </p:txBody>
      </p:sp>
      <p:sp>
        <p:nvSpPr>
          <p:cNvPr id="89" name="Corpo livello uno…"/>
          <p:cNvSpPr txBox="1"/>
          <p:nvPr>
            <p:ph type="body" idx="1"/>
          </p:nvPr>
        </p:nvSpPr>
        <p:spPr>
          <a:xfrm>
            <a:off x="1930400" y="3937000"/>
            <a:ext cx="20510500" cy="8064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magine"/>
          <p:cNvSpPr/>
          <p:nvPr>
            <p:ph type="pic" sz="half" idx="21"/>
          </p:nvPr>
        </p:nvSpPr>
        <p:spPr>
          <a:xfrm>
            <a:off x="13284200" y="1447800"/>
            <a:ext cx="9144000" cy="13716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Titolo Testo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Titolo Testo</a:t>
            </a:r>
          </a:p>
        </p:txBody>
      </p:sp>
      <p:sp>
        <p:nvSpPr>
          <p:cNvPr id="99" name="Corpo livello uno…"/>
          <p:cNvSpPr txBox="1"/>
          <p:nvPr>
            <p:ph type="body" sz="half" idx="1"/>
          </p:nvPr>
        </p:nvSpPr>
        <p:spPr>
          <a:xfrm>
            <a:off x="1943100" y="3937000"/>
            <a:ext cx="10033000" cy="80645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3900"/>
              </a:spcBef>
              <a:buBlip>
                <a:blip r:embed="rId2"/>
              </a:buBlip>
              <a:defRPr sz="4200"/>
            </a:lvl1pPr>
            <a:lvl2pPr marL="990600" indent="-495300">
              <a:spcBef>
                <a:spcPts val="3900"/>
              </a:spcBef>
              <a:buBlip>
                <a:blip r:embed="rId2"/>
              </a:buBlip>
              <a:defRPr sz="4200"/>
            </a:lvl2pPr>
            <a:lvl3pPr marL="1485900" indent="-495300">
              <a:spcBef>
                <a:spcPts val="3900"/>
              </a:spcBef>
              <a:buBlip>
                <a:blip r:embed="rId2"/>
              </a:buBlip>
              <a:defRPr sz="4200"/>
            </a:lvl3pPr>
            <a:lvl4pPr marL="1981200" indent="-495300">
              <a:spcBef>
                <a:spcPts val="3900"/>
              </a:spcBef>
              <a:buBlip>
                <a:blip r:embed="rId2"/>
              </a:buBlip>
              <a:defRPr sz="4200"/>
            </a:lvl4pPr>
            <a:lvl5pPr marL="2476500" indent="-4953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orpo livello u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" name="Corpo livello uno…"/>
          <p:cNvSpPr txBox="1"/>
          <p:nvPr>
            <p:ph type="body" idx="1"/>
          </p:nvPr>
        </p:nvSpPr>
        <p:spPr>
          <a:xfrm>
            <a:off x="1943100" y="2070100"/>
            <a:ext cx="20510500" cy="958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" name="Titolo Testo"/>
          <p:cNvSpPr txBox="1"/>
          <p:nvPr>
            <p:ph type="title"/>
          </p:nvPr>
        </p:nvSpPr>
        <p:spPr>
          <a:xfrm>
            <a:off x="1943100" y="381000"/>
            <a:ext cx="2051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Titolo Testo</a:t>
            </a:r>
          </a:p>
        </p:txBody>
      </p:sp>
      <p:sp>
        <p:nvSpPr>
          <p:cNvPr id="5" name="Numero diapositiva"/>
          <p:cNvSpPr txBox="1"/>
          <p:nvPr>
            <p:ph type="sldNum" sz="quarter" idx="2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68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52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336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9210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505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089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673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257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5F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Harmonic tension visualizer"/>
          <p:cNvSpPr txBox="1"/>
          <p:nvPr>
            <p:ph type="ctrTitle"/>
          </p:nvPr>
        </p:nvSpPr>
        <p:spPr>
          <a:xfrm>
            <a:off x="911437" y="8605490"/>
            <a:ext cx="20510501" cy="3695701"/>
          </a:xfrm>
          <a:prstGeom prst="rect">
            <a:avLst/>
          </a:prstGeom>
        </p:spPr>
        <p:txBody>
          <a:bodyPr/>
          <a:lstStyle/>
          <a:p>
            <a:pPr/>
            <a:r>
              <a:t>Harmonic tension visualizer</a:t>
            </a:r>
          </a:p>
        </p:txBody>
      </p:sp>
      <p:pic>
        <p:nvPicPr>
          <p:cNvPr id="168" name="example.png" descr="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0075" y="882779"/>
            <a:ext cx="18743850" cy="9561323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Politecnico di Milano - Advanced Coding Tool and Methodologies"/>
          <p:cNvSpPr txBox="1"/>
          <p:nvPr/>
        </p:nvSpPr>
        <p:spPr>
          <a:xfrm rot="16200000">
            <a:off x="15055905" y="6547078"/>
            <a:ext cx="16721683" cy="659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>
                <a:solidFill>
                  <a:srgbClr val="DEDEDE"/>
                </a:solidFill>
              </a:defRPr>
            </a:lvl1pPr>
          </a:lstStyle>
          <a:p>
            <a:pPr/>
            <a:r>
              <a:t>Politecnico di Milano - Advanced Coding Tool and Methodologies</a:t>
            </a:r>
          </a:p>
        </p:txBody>
      </p:sp>
      <p:sp>
        <p:nvSpPr>
          <p:cNvPr id="170" name="Francesco Zumerle - Hakim El Achak - Elisa Castelli - Simone Lucchiari"/>
          <p:cNvSpPr txBox="1"/>
          <p:nvPr/>
        </p:nvSpPr>
        <p:spPr>
          <a:xfrm>
            <a:off x="974536" y="12461099"/>
            <a:ext cx="16721683" cy="659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700">
                <a:solidFill>
                  <a:srgbClr val="DEDEDE"/>
                </a:solidFill>
              </a:defRPr>
            </a:lvl1pPr>
          </a:lstStyle>
          <a:p>
            <a:pPr/>
            <a:r>
              <a:t>Francesco Zumerle - Hakim El Achak - Elisa Castelli - Simone Lucchiari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IANO ROLL"/>
          <p:cNvSpPr txBox="1"/>
          <p:nvPr/>
        </p:nvSpPr>
        <p:spPr>
          <a:xfrm>
            <a:off x="996315" y="819638"/>
            <a:ext cx="6135371" cy="160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4A5F6C"/>
                </a:solidFill>
              </a:defRPr>
            </a:lvl1pPr>
          </a:lstStyle>
          <a:p>
            <a:pPr/>
            <a:r>
              <a:t>PIANO ROLL</a:t>
            </a:r>
          </a:p>
        </p:txBody>
      </p:sp>
      <p:pic>
        <p:nvPicPr>
          <p:cNvPr id="173" name="pianoroll.png" descr="pianoro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8849" y="2823796"/>
            <a:ext cx="12306301" cy="44577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Input chord progression…"/>
          <p:cNvSpPr txBox="1"/>
          <p:nvPr/>
        </p:nvSpPr>
        <p:spPr>
          <a:xfrm>
            <a:off x="1757132" y="8369201"/>
            <a:ext cx="6200650" cy="2576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73A2C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>
                <a:solidFill>
                  <a:srgbClr val="567B99"/>
                </a:solidFill>
              </a:rPr>
              <a:t>Input chord progression</a:t>
            </a:r>
            <a:endParaRPr>
              <a:solidFill>
                <a:srgbClr val="567B99"/>
              </a:solidFill>
            </a:endParaRP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73A2C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>
                <a:solidFill>
                  <a:srgbClr val="567B99"/>
                </a:solidFill>
              </a:rPr>
              <a:t>Automatic selection </a:t>
            </a:r>
            <a:endParaRPr>
              <a:solidFill>
                <a:srgbClr val="567B99"/>
              </a:solidFill>
            </a:endParaRP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73A2C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>
                <a:solidFill>
                  <a:srgbClr val="567B99"/>
                </a:solidFill>
              </a:rPr>
              <a:t>File upload</a:t>
            </a:r>
            <a:endParaRPr>
              <a:solidFill>
                <a:srgbClr val="567B99"/>
              </a:solidFill>
            </a:endParaRP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73A2C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>
                <a:solidFill>
                  <a:srgbClr val="567B99"/>
                </a:solidFill>
              </a:rPr>
              <a:t>Dynamic scrolling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OOLBAR"/>
          <p:cNvSpPr txBox="1"/>
          <p:nvPr/>
        </p:nvSpPr>
        <p:spPr>
          <a:xfrm>
            <a:off x="1150375" y="1007207"/>
            <a:ext cx="4842511" cy="160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4A5F6C"/>
                </a:solidFill>
              </a:defRPr>
            </a:lvl1pPr>
          </a:lstStyle>
          <a:p>
            <a:pPr/>
            <a:r>
              <a:t>TOOLBAR</a:t>
            </a:r>
          </a:p>
        </p:txBody>
      </p:sp>
      <p:pic>
        <p:nvPicPr>
          <p:cNvPr id="177" name="buttonBar.png" descr="buttonBa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0685" y="3405065"/>
            <a:ext cx="22482630" cy="1893069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Info…"/>
          <p:cNvSpPr txBox="1"/>
          <p:nvPr/>
        </p:nvSpPr>
        <p:spPr>
          <a:xfrm>
            <a:off x="1757133" y="7371763"/>
            <a:ext cx="9696069" cy="3820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Info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Progression reproduction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Volume 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Reset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Download/Upload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ONE.SAMPLER"/>
          <p:cNvSpPr txBox="1"/>
          <p:nvPr/>
        </p:nvSpPr>
        <p:spPr>
          <a:xfrm>
            <a:off x="990600" y="825500"/>
            <a:ext cx="7943850" cy="160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4A5F6C"/>
                </a:solidFill>
              </a:defRPr>
            </a:lvl1pPr>
          </a:lstStyle>
          <a:p>
            <a:pPr/>
            <a:r>
              <a:t>TONE.SAMPLER</a:t>
            </a:r>
          </a:p>
        </p:txBody>
      </p:sp>
      <p:sp>
        <p:nvSpPr>
          <p:cNvPr id="181" name="Testo"/>
          <p:cNvSpPr txBox="1"/>
          <p:nvPr/>
        </p:nvSpPr>
        <p:spPr>
          <a:xfrm>
            <a:off x="1757133" y="8616363"/>
            <a:ext cx="6113171" cy="1331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" name="Multiple notes played simultaneously…"/>
          <p:cNvSpPr txBox="1"/>
          <p:nvPr/>
        </p:nvSpPr>
        <p:spPr>
          <a:xfrm>
            <a:off x="1780579" y="3006870"/>
            <a:ext cx="12700001" cy="8799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Multiple notes played simultaneously 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“Sampler object” and binding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Output connection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TriggerAttackRelease</a:t>
            </a:r>
          </a:p>
          <a:p>
            <a:pPr algn="l"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l">
              <a:defRPr b="1" sz="4000">
                <a:solidFill>
                  <a:srgbClr val="567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Effects</a:t>
            </a:r>
          </a:p>
          <a:p>
            <a:pPr algn="l">
              <a:defRPr b="1" sz="4000">
                <a:solidFill>
                  <a:srgbClr val="567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Distortion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Delay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Ping Pong delay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Phaser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Feedback delay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HARMONIC ANALYSIS"/>
          <p:cNvSpPr txBox="1"/>
          <p:nvPr/>
        </p:nvSpPr>
        <p:spPr>
          <a:xfrm>
            <a:off x="990600" y="825500"/>
            <a:ext cx="10793730" cy="160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4A5F6C"/>
                </a:solidFill>
              </a:defRPr>
            </a:lvl1pPr>
          </a:lstStyle>
          <a:p>
            <a:pPr/>
            <a:r>
              <a:t>HARMONIC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RAPHIC REPRESENTATION"/>
          <p:cNvSpPr txBox="1"/>
          <p:nvPr/>
        </p:nvSpPr>
        <p:spPr>
          <a:xfrm>
            <a:off x="990600" y="825500"/>
            <a:ext cx="13752831" cy="160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4A5F6C"/>
                </a:solidFill>
              </a:defRPr>
            </a:lvl1pPr>
          </a:lstStyle>
          <a:p>
            <a:pPr/>
            <a:r>
              <a:t>GRAPHIC REPRESENTATION</a:t>
            </a:r>
          </a:p>
        </p:txBody>
      </p:sp>
      <p:pic>
        <p:nvPicPr>
          <p:cNvPr id="187" name="canvas.jpg" descr="canva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8500" y="2921000"/>
            <a:ext cx="17907000" cy="458470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Canvas…"/>
          <p:cNvSpPr txBox="1"/>
          <p:nvPr/>
        </p:nvSpPr>
        <p:spPr>
          <a:xfrm>
            <a:off x="1686794" y="8865966"/>
            <a:ext cx="12700001" cy="4442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Canvas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Degree info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Pattern info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Substitution info</a:t>
            </a: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marL="467359" indent="-467359" algn="l">
              <a:buClr>
                <a:srgbClr val="777775"/>
              </a:buClr>
              <a:buSzPct val="115000"/>
              <a:buChar char="-"/>
              <a:defRPr sz="4000">
                <a:solidFill>
                  <a:srgbClr val="567B9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